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712" r:id="rId6"/>
  </p:sldIdLst>
  <p:sldSz cx="13536613" cy="7632700"/>
  <p:notesSz cx="6808788" cy="9940925"/>
  <p:defaultTextStyle>
    <a:defPPr>
      <a:defRPr lang="fr-FR"/>
    </a:defPPr>
    <a:lvl1pPr marL="0" algn="l" defTabSz="101608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041" algn="l" defTabSz="101608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081" algn="l" defTabSz="101608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122" algn="l" defTabSz="101608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163" algn="l" defTabSz="101608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203" algn="l" defTabSz="101608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8244" algn="l" defTabSz="101608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6284" algn="l" defTabSz="101608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4325" algn="l" defTabSz="101608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NEAU Annie" initials="PA" lastIdx="30" clrIdx="0">
    <p:extLst>
      <p:ext uri="{19B8F6BF-5375-455C-9EA6-DF929625EA0E}">
        <p15:presenceInfo xmlns:p15="http://schemas.microsoft.com/office/powerpoint/2012/main" userId="S-1-5-21-842925246-725345543-1417001333-5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D12"/>
    <a:srgbClr val="AF13F5"/>
    <a:srgbClr val="52ED1B"/>
    <a:srgbClr val="F49AE9"/>
    <a:srgbClr val="BAF8BA"/>
    <a:srgbClr val="85F97F"/>
    <a:srgbClr val="F9CBF4"/>
    <a:srgbClr val="47E32D"/>
    <a:srgbClr val="5BF753"/>
    <a:srgbClr val="73F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74"/>
  </p:normalViewPr>
  <p:slideViewPr>
    <p:cSldViewPr snapToGrid="0" snapToObjects="1">
      <p:cViewPr varScale="1">
        <p:scale>
          <a:sx n="65" d="100"/>
          <a:sy n="65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E04D5-CF47-441F-994A-248AE181D655}" type="datetime1">
              <a:rPr lang="fr-FR" smtClean="0"/>
              <a:t>18/10/2022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4ACB6-0277-453C-9A8A-03187F3B7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30888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A2FE6-1A23-42D0-9F61-D0EB3A509179}" type="datetime1">
              <a:rPr lang="fr-FR" smtClean="0"/>
              <a:t>18/10/2022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43013"/>
            <a:ext cx="59483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02396-947C-462E-9527-0D0B80882B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5643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077" y="1249149"/>
            <a:ext cx="10152460" cy="2657310"/>
          </a:xfrm>
        </p:spPr>
        <p:txBody>
          <a:bodyPr anchor="b"/>
          <a:lstStyle>
            <a:lvl1pPr algn="ctr">
              <a:defRPr sz="6662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2077" y="4008935"/>
            <a:ext cx="10152460" cy="1842802"/>
          </a:xfrm>
        </p:spPr>
        <p:txBody>
          <a:bodyPr/>
          <a:lstStyle>
            <a:lvl1pPr marL="0" indent="0" algn="ctr">
              <a:buNone/>
              <a:defRPr sz="2665"/>
            </a:lvl1pPr>
            <a:lvl2pPr marL="507629" indent="0" algn="ctr">
              <a:buNone/>
              <a:defRPr sz="2221"/>
            </a:lvl2pPr>
            <a:lvl3pPr marL="1015258" indent="0" algn="ctr">
              <a:buNone/>
              <a:defRPr sz="1999"/>
            </a:lvl3pPr>
            <a:lvl4pPr marL="1522887" indent="0" algn="ctr">
              <a:buNone/>
              <a:defRPr sz="1776"/>
            </a:lvl4pPr>
            <a:lvl5pPr marL="2030517" indent="0" algn="ctr">
              <a:buNone/>
              <a:defRPr sz="1776"/>
            </a:lvl5pPr>
            <a:lvl6pPr marL="2538146" indent="0" algn="ctr">
              <a:buNone/>
              <a:defRPr sz="1776"/>
            </a:lvl6pPr>
            <a:lvl7pPr marL="3045775" indent="0" algn="ctr">
              <a:buNone/>
              <a:defRPr sz="1776"/>
            </a:lvl7pPr>
            <a:lvl8pPr marL="3553404" indent="0" algn="ctr">
              <a:buNone/>
              <a:defRPr sz="1776"/>
            </a:lvl8pPr>
            <a:lvl9pPr marL="4061033" indent="0" algn="ctr">
              <a:buNone/>
              <a:defRPr sz="1776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93D9-3C6B-4AA5-B889-054C88BB555B}" type="datetime1">
              <a:rPr lang="fr-FR" smtClean="0"/>
              <a:t>18/10/2022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/>
              <a:t>Page n° </a:t>
            </a:r>
            <a:fld id="{6CBE4BE6-DB9A-44E8-AF2B-E65F03D650D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8D2E-6E96-44E4-830D-F1CEAC8F5E83}" type="datetime1">
              <a:rPr lang="fr-FR" smtClean="0"/>
              <a:t>18/10/2022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87139" y="406371"/>
            <a:ext cx="2918832" cy="646836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0642" y="406371"/>
            <a:ext cx="8587289" cy="646836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6CA-3FA8-4123-818E-7C613CD84C8A}" type="datetime1">
              <a:rPr lang="fr-FR" smtClean="0"/>
              <a:t>18/10/2022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E686-F439-49DC-B904-BF89F25E0A70}" type="datetime1">
              <a:rPr lang="fr-FR" smtClean="0"/>
              <a:t>18/10/2022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592" y="1902875"/>
            <a:ext cx="11675329" cy="3174991"/>
          </a:xfrm>
        </p:spPr>
        <p:txBody>
          <a:bodyPr anchor="b"/>
          <a:lstStyle>
            <a:lvl1pPr>
              <a:defRPr sz="6662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592" y="5107903"/>
            <a:ext cx="11675329" cy="1669653"/>
          </a:xfrm>
        </p:spPr>
        <p:txBody>
          <a:bodyPr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50762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2pPr>
            <a:lvl3pPr marL="1015258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3pPr>
            <a:lvl4pPr marL="1522887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4pPr>
            <a:lvl5pPr marL="2030517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5pPr>
            <a:lvl6pPr marL="2538146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6pPr>
            <a:lvl7pPr marL="3045775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7pPr>
            <a:lvl8pPr marL="355340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8pPr>
            <a:lvl9pPr marL="4061033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C683-46AF-4534-B74A-6527448241E5}" type="datetime1">
              <a:rPr lang="fr-FR" smtClean="0"/>
              <a:t>18/10/2022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0642" y="2031853"/>
            <a:ext cx="5753061" cy="4842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2910" y="2031853"/>
            <a:ext cx="5753061" cy="4842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D19-CA1C-4614-AB2C-975AD0046C28}" type="datetime1">
              <a:rPr lang="fr-FR" smtClean="0"/>
              <a:t>18/10/2022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405" y="406371"/>
            <a:ext cx="11675329" cy="147530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406" y="1871072"/>
            <a:ext cx="5726621" cy="916984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629" indent="0">
              <a:buNone/>
              <a:defRPr sz="2221" b="1"/>
            </a:lvl2pPr>
            <a:lvl3pPr marL="1015258" indent="0">
              <a:buNone/>
              <a:defRPr sz="1999" b="1"/>
            </a:lvl3pPr>
            <a:lvl4pPr marL="1522887" indent="0">
              <a:buNone/>
              <a:defRPr sz="1776" b="1"/>
            </a:lvl4pPr>
            <a:lvl5pPr marL="2030517" indent="0">
              <a:buNone/>
              <a:defRPr sz="1776" b="1"/>
            </a:lvl5pPr>
            <a:lvl6pPr marL="2538146" indent="0">
              <a:buNone/>
              <a:defRPr sz="1776" b="1"/>
            </a:lvl6pPr>
            <a:lvl7pPr marL="3045775" indent="0">
              <a:buNone/>
              <a:defRPr sz="1776" b="1"/>
            </a:lvl7pPr>
            <a:lvl8pPr marL="3553404" indent="0">
              <a:buNone/>
              <a:defRPr sz="1776" b="1"/>
            </a:lvl8pPr>
            <a:lvl9pPr marL="4061033" indent="0">
              <a:buNone/>
              <a:defRPr sz="177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2406" y="2788056"/>
            <a:ext cx="5726621" cy="410081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2910" y="1871072"/>
            <a:ext cx="5754824" cy="916984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629" indent="0">
              <a:buNone/>
              <a:defRPr sz="2221" b="1"/>
            </a:lvl2pPr>
            <a:lvl3pPr marL="1015258" indent="0">
              <a:buNone/>
              <a:defRPr sz="1999" b="1"/>
            </a:lvl3pPr>
            <a:lvl4pPr marL="1522887" indent="0">
              <a:buNone/>
              <a:defRPr sz="1776" b="1"/>
            </a:lvl4pPr>
            <a:lvl5pPr marL="2030517" indent="0">
              <a:buNone/>
              <a:defRPr sz="1776" b="1"/>
            </a:lvl5pPr>
            <a:lvl6pPr marL="2538146" indent="0">
              <a:buNone/>
              <a:defRPr sz="1776" b="1"/>
            </a:lvl6pPr>
            <a:lvl7pPr marL="3045775" indent="0">
              <a:buNone/>
              <a:defRPr sz="1776" b="1"/>
            </a:lvl7pPr>
            <a:lvl8pPr marL="3553404" indent="0">
              <a:buNone/>
              <a:defRPr sz="1776" b="1"/>
            </a:lvl8pPr>
            <a:lvl9pPr marL="4061033" indent="0">
              <a:buNone/>
              <a:defRPr sz="177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2910" y="2788056"/>
            <a:ext cx="5754824" cy="410081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6D3F-9CC1-4D57-ABC5-9F0D0437D960}" type="datetime1">
              <a:rPr lang="fr-FR" smtClean="0"/>
              <a:t>18/10/2022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008B-6B38-4527-8942-BDC40D5C15C7}" type="datetime1">
              <a:rPr lang="fr-FR" smtClean="0"/>
              <a:t>18/10/2022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B418-3DFF-41F7-AA41-027AB93786C0}" type="datetime1">
              <a:rPr lang="fr-FR" smtClean="0"/>
              <a:t>18/10/2022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406" y="508847"/>
            <a:ext cx="4365910" cy="1780963"/>
          </a:xfrm>
        </p:spPr>
        <p:txBody>
          <a:bodyPr anchor="b"/>
          <a:lstStyle>
            <a:lvl1pPr>
              <a:defRPr sz="3553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4824" y="1098968"/>
            <a:ext cx="6852910" cy="5424164"/>
          </a:xfrm>
        </p:spPr>
        <p:txBody>
          <a:bodyPr/>
          <a:lstStyle>
            <a:lvl1pPr>
              <a:defRPr sz="3553"/>
            </a:lvl1pPr>
            <a:lvl2pPr>
              <a:defRPr sz="3109"/>
            </a:lvl2pPr>
            <a:lvl3pPr>
              <a:defRPr sz="2665"/>
            </a:lvl3pPr>
            <a:lvl4pPr>
              <a:defRPr sz="2221"/>
            </a:lvl4pPr>
            <a:lvl5pPr>
              <a:defRPr sz="2221"/>
            </a:lvl5pPr>
            <a:lvl6pPr>
              <a:defRPr sz="2221"/>
            </a:lvl6pPr>
            <a:lvl7pPr>
              <a:defRPr sz="2221"/>
            </a:lvl7pPr>
            <a:lvl8pPr>
              <a:defRPr sz="2221"/>
            </a:lvl8pPr>
            <a:lvl9pPr>
              <a:defRPr sz="222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2406" y="2289810"/>
            <a:ext cx="4365910" cy="4242156"/>
          </a:xfrm>
        </p:spPr>
        <p:txBody>
          <a:bodyPr/>
          <a:lstStyle>
            <a:lvl1pPr marL="0" indent="0">
              <a:buNone/>
              <a:defRPr sz="1776"/>
            </a:lvl1pPr>
            <a:lvl2pPr marL="507629" indent="0">
              <a:buNone/>
              <a:defRPr sz="1554"/>
            </a:lvl2pPr>
            <a:lvl3pPr marL="1015258" indent="0">
              <a:buNone/>
              <a:defRPr sz="1332"/>
            </a:lvl3pPr>
            <a:lvl4pPr marL="1522887" indent="0">
              <a:buNone/>
              <a:defRPr sz="1110"/>
            </a:lvl4pPr>
            <a:lvl5pPr marL="2030517" indent="0">
              <a:buNone/>
              <a:defRPr sz="1110"/>
            </a:lvl5pPr>
            <a:lvl6pPr marL="2538146" indent="0">
              <a:buNone/>
              <a:defRPr sz="1110"/>
            </a:lvl6pPr>
            <a:lvl7pPr marL="3045775" indent="0">
              <a:buNone/>
              <a:defRPr sz="1110"/>
            </a:lvl7pPr>
            <a:lvl8pPr marL="3553404" indent="0">
              <a:buNone/>
              <a:defRPr sz="1110"/>
            </a:lvl8pPr>
            <a:lvl9pPr marL="4061033" indent="0">
              <a:buNone/>
              <a:defRPr sz="111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A63A-7E99-4824-B0F9-D28D954F32F5}" type="datetime1">
              <a:rPr lang="fr-FR" smtClean="0"/>
              <a:t>18/10/2022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406" y="508847"/>
            <a:ext cx="4365910" cy="1780963"/>
          </a:xfrm>
        </p:spPr>
        <p:txBody>
          <a:bodyPr anchor="b"/>
          <a:lstStyle>
            <a:lvl1pPr>
              <a:defRPr sz="3553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54824" y="1098968"/>
            <a:ext cx="6852910" cy="5424164"/>
          </a:xfrm>
        </p:spPr>
        <p:txBody>
          <a:bodyPr anchor="t"/>
          <a:lstStyle>
            <a:lvl1pPr marL="0" indent="0">
              <a:buNone/>
              <a:defRPr sz="3553"/>
            </a:lvl1pPr>
            <a:lvl2pPr marL="507629" indent="0">
              <a:buNone/>
              <a:defRPr sz="3109"/>
            </a:lvl2pPr>
            <a:lvl3pPr marL="1015258" indent="0">
              <a:buNone/>
              <a:defRPr sz="2665"/>
            </a:lvl3pPr>
            <a:lvl4pPr marL="1522887" indent="0">
              <a:buNone/>
              <a:defRPr sz="2221"/>
            </a:lvl4pPr>
            <a:lvl5pPr marL="2030517" indent="0">
              <a:buNone/>
              <a:defRPr sz="2221"/>
            </a:lvl5pPr>
            <a:lvl6pPr marL="2538146" indent="0">
              <a:buNone/>
              <a:defRPr sz="2221"/>
            </a:lvl6pPr>
            <a:lvl7pPr marL="3045775" indent="0">
              <a:buNone/>
              <a:defRPr sz="2221"/>
            </a:lvl7pPr>
            <a:lvl8pPr marL="3553404" indent="0">
              <a:buNone/>
              <a:defRPr sz="2221"/>
            </a:lvl8pPr>
            <a:lvl9pPr marL="4061033" indent="0">
              <a:buNone/>
              <a:defRPr sz="2221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2406" y="2289810"/>
            <a:ext cx="4365910" cy="4242156"/>
          </a:xfrm>
        </p:spPr>
        <p:txBody>
          <a:bodyPr/>
          <a:lstStyle>
            <a:lvl1pPr marL="0" indent="0">
              <a:buNone/>
              <a:defRPr sz="1776"/>
            </a:lvl1pPr>
            <a:lvl2pPr marL="507629" indent="0">
              <a:buNone/>
              <a:defRPr sz="1554"/>
            </a:lvl2pPr>
            <a:lvl3pPr marL="1015258" indent="0">
              <a:buNone/>
              <a:defRPr sz="1332"/>
            </a:lvl3pPr>
            <a:lvl4pPr marL="1522887" indent="0">
              <a:buNone/>
              <a:defRPr sz="1110"/>
            </a:lvl4pPr>
            <a:lvl5pPr marL="2030517" indent="0">
              <a:buNone/>
              <a:defRPr sz="1110"/>
            </a:lvl5pPr>
            <a:lvl6pPr marL="2538146" indent="0">
              <a:buNone/>
              <a:defRPr sz="1110"/>
            </a:lvl6pPr>
            <a:lvl7pPr marL="3045775" indent="0">
              <a:buNone/>
              <a:defRPr sz="1110"/>
            </a:lvl7pPr>
            <a:lvl8pPr marL="3553404" indent="0">
              <a:buNone/>
              <a:defRPr sz="1110"/>
            </a:lvl8pPr>
            <a:lvl9pPr marL="4061033" indent="0">
              <a:buNone/>
              <a:defRPr sz="111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838F-1960-4AE3-A620-F4FAB342F5A4}" type="datetime1">
              <a:rPr lang="fr-FR" smtClean="0"/>
              <a:t>18/10/2022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0642" y="406371"/>
            <a:ext cx="11675329" cy="1475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0642" y="2031853"/>
            <a:ext cx="11675329" cy="4842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0642" y="7074382"/>
            <a:ext cx="3045738" cy="4063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039B5-9099-47D4-B748-891AF818DEE8}" type="datetime1">
              <a:rPr lang="fr-FR" smtClean="0"/>
              <a:t>18/10/2022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4003" y="7074382"/>
            <a:ext cx="4568607" cy="4063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Direction de la Relation aux Usagers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60233" y="7074382"/>
            <a:ext cx="3045738" cy="4063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5BCF0-1FFB-43E1-AB86-F6F3FC4F131A}" type="slidenum">
              <a:rPr lang="fr-FR" smtClean="0"/>
              <a:pPr/>
              <a:t>‹N°›</a:t>
            </a:fld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596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15258" rtl="0" eaLnBrk="1" latinLnBrk="0" hangingPunct="1">
        <a:lnSpc>
          <a:spcPct val="90000"/>
        </a:lnSpc>
        <a:spcBef>
          <a:spcPct val="0"/>
        </a:spcBef>
        <a:buNone/>
        <a:defRPr lang="fr-FR" sz="4885" kern="1200" cap="none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815" indent="-253815" algn="l" defTabSz="1015258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3109" kern="1200">
          <a:solidFill>
            <a:schemeClr val="tx1"/>
          </a:solidFill>
          <a:latin typeface="+mn-lt"/>
          <a:ea typeface="+mn-ea"/>
          <a:cs typeface="+mn-cs"/>
        </a:defRPr>
      </a:lvl1pPr>
      <a:lvl2pPr marL="761444" indent="-253815" algn="l" defTabSz="1015258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2pPr>
      <a:lvl3pPr marL="1269073" indent="-253815" algn="l" defTabSz="1015258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1" kern="1200">
          <a:solidFill>
            <a:schemeClr val="tx1"/>
          </a:solidFill>
          <a:latin typeface="+mn-lt"/>
          <a:ea typeface="+mn-ea"/>
          <a:cs typeface="+mn-cs"/>
        </a:defRPr>
      </a:lvl3pPr>
      <a:lvl4pPr marL="1776702" indent="-253815" algn="l" defTabSz="1015258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284331" indent="-253815" algn="l" defTabSz="1015258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791960" indent="-253815" algn="l" defTabSz="1015258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299590" indent="-253815" algn="l" defTabSz="1015258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807219" indent="-253815" algn="l" defTabSz="1015258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314848" indent="-253815" algn="l" defTabSz="1015258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25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507629" algn="l" defTabSz="101525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015258" algn="l" defTabSz="101525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22887" algn="l" defTabSz="101525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30517" algn="l" defTabSz="101525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38146" algn="l" defTabSz="101525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045775" algn="l" defTabSz="101525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553404" algn="l" defTabSz="101525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061033" algn="l" defTabSz="101525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4514"/>
            <a:ext cx="13536607" cy="7632440"/>
          </a:xfrm>
          <a:prstGeom prst="rect">
            <a:avLst/>
          </a:prstGeom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4294967295"/>
          </p:nvPr>
        </p:nvSpPr>
        <p:spPr bwMode="auto">
          <a:xfrm>
            <a:off x="1900005" y="6270170"/>
            <a:ext cx="5019422" cy="22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226DB1"/>
                </a:solidFill>
                <a:latin typeface="+mn-lt"/>
                <a:cs typeface="Calibri" panose="020F0502020204030204" pitchFamily="34" charset="0"/>
              </a:rPr>
              <a:t>Direction de la Relation aux Usagers </a:t>
            </a: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4294967295"/>
          </p:nvPr>
        </p:nvSpPr>
        <p:spPr bwMode="auto">
          <a:xfrm>
            <a:off x="5957655" y="6507137"/>
            <a:ext cx="5019422" cy="22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226DB1"/>
                </a:solidFill>
                <a:latin typeface="+mn-lt"/>
                <a:cs typeface="Calibri" panose="020F0502020204030204" pitchFamily="34" charset="0"/>
              </a:rPr>
              <a:t>02 41 05 40 00 </a:t>
            </a:r>
          </a:p>
        </p:txBody>
      </p:sp>
      <p:sp>
        <p:nvSpPr>
          <p:cNvPr id="8" name="Titre 2"/>
          <p:cNvSpPr>
            <a:spLocks noGrp="1"/>
          </p:cNvSpPr>
          <p:nvPr>
            <p:ph type="ctrTitle"/>
          </p:nvPr>
        </p:nvSpPr>
        <p:spPr>
          <a:xfrm>
            <a:off x="1306286" y="1861678"/>
            <a:ext cx="10987314" cy="147002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fr-FR" altLang="fr-FR" cap="none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fr-FR" altLang="fr-FR" cap="none" dirty="0">
                <a:solidFill>
                  <a:schemeClr val="tx1"/>
                </a:solidFill>
                <a:latin typeface="Arial" panose="020B0604020202020204" pitchFamily="34" charset="0"/>
              </a:rPr>
              <a:t>La Stratégie de la Relation Numérique à l’Angevin (R.N.A.)</a:t>
            </a:r>
          </a:p>
        </p:txBody>
      </p:sp>
      <p:sp>
        <p:nvSpPr>
          <p:cNvPr id="9" name="Sous-titre 3"/>
          <p:cNvSpPr>
            <a:spLocks noGrp="1"/>
          </p:cNvSpPr>
          <p:nvPr>
            <p:ph type="subTitle" idx="1"/>
          </p:nvPr>
        </p:nvSpPr>
        <p:spPr>
          <a:xfrm>
            <a:off x="486697" y="3463120"/>
            <a:ext cx="12252010" cy="1933369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4000" dirty="0">
                <a:latin typeface="Arial" panose="020B0604020202020204" pitchFamily="34" charset="0"/>
              </a:rPr>
              <a:t>Conseil local du numérique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" y="7216070"/>
            <a:ext cx="3045738" cy="406371"/>
          </a:xfrm>
        </p:spPr>
        <p:txBody>
          <a:bodyPr/>
          <a:lstStyle/>
          <a:p>
            <a:fld id="{997FC548-2C3B-4E61-AF07-0DBAE3AB7430}" type="datetime1">
              <a:rPr lang="fr-FR" smtClean="0"/>
              <a:t>18/10/2022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779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DE8EAF-EFB9-487F-92DD-67E46591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B418-3DFF-41F7-AA41-027AB93786C0}" type="datetime1">
              <a:rPr lang="fr-FR" smtClean="0"/>
              <a:t>18/10/2022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32F45C-0948-4C63-822A-18F0297A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de la Relation aux Usagers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300533-A1F5-45FB-A062-EDF87832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133D-105E-4246-BDBA-0E681B96F285}" type="slidenum">
              <a:rPr lang="fr-FR" smtClean="0"/>
              <a:t>2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1F49EC-C26C-4C2F-809D-08147636BAE6}"/>
              </a:ext>
            </a:extLst>
          </p:cNvPr>
          <p:cNvSpPr/>
          <p:nvPr/>
        </p:nvSpPr>
        <p:spPr>
          <a:xfrm>
            <a:off x="346383" y="270351"/>
            <a:ext cx="12720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Century Gothic" panose="020B0502020202020204" pitchFamily="34" charset="0"/>
              </a:rPr>
              <a:t>Les chiffres clés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FC551BC-5810-4EE3-A7E8-6F6B03588557}"/>
              </a:ext>
            </a:extLst>
          </p:cNvPr>
          <p:cNvSpPr txBox="1"/>
          <p:nvPr/>
        </p:nvSpPr>
        <p:spPr>
          <a:xfrm>
            <a:off x="691970" y="846306"/>
            <a:ext cx="123751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entury Gothic" panose="020B0502020202020204" pitchFamily="34" charset="0"/>
              </a:rPr>
              <a:t>   168 via ecrivons.angers.fr (canal numérique)</a:t>
            </a:r>
          </a:p>
          <a:p>
            <a:r>
              <a:rPr lang="fr-FR" dirty="0">
                <a:latin typeface="Century Gothic" panose="020B0502020202020204" pitchFamily="34" charset="0"/>
              </a:rPr>
              <a:t>       1 dans l’urne de l’Hôtel de Ville (canal papier)</a:t>
            </a:r>
          </a:p>
          <a:p>
            <a:r>
              <a:rPr lang="fr-FR" dirty="0">
                <a:latin typeface="Century Gothic" panose="020B0502020202020204" pitchFamily="34" charset="0"/>
              </a:rPr>
              <a:t>   -----</a:t>
            </a:r>
          </a:p>
          <a:p>
            <a:r>
              <a:rPr lang="fr-FR" b="1" dirty="0">
                <a:latin typeface="Century Gothic" panose="020B0502020202020204" pitchFamily="34" charset="0"/>
              </a:rPr>
              <a:t>   169</a:t>
            </a:r>
            <a:r>
              <a:rPr lang="fr-FR" dirty="0">
                <a:latin typeface="Century Gothic" panose="020B0502020202020204" pitchFamily="34" charset="0"/>
              </a:rPr>
              <a:t> candidatures déposées au total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   - 22 candidatures non éligibles (5 hors Angers et 17 déposées en doublon)</a:t>
            </a:r>
          </a:p>
          <a:p>
            <a:r>
              <a:rPr lang="fr-FR" dirty="0">
                <a:latin typeface="Century Gothic" panose="020B0502020202020204" pitchFamily="34" charset="0"/>
              </a:rPr>
              <a:t>   -----</a:t>
            </a:r>
          </a:p>
          <a:p>
            <a:r>
              <a:rPr lang="fr-FR" b="1" dirty="0">
                <a:latin typeface="Century Gothic" panose="020B0502020202020204" pitchFamily="34" charset="0"/>
              </a:rPr>
              <a:t>= 147</a:t>
            </a:r>
            <a:r>
              <a:rPr lang="fr-FR" dirty="0">
                <a:latin typeface="Century Gothic" panose="020B0502020202020204" pitchFamily="34" charset="0"/>
              </a:rPr>
              <a:t> candidatures éligibles en application des critères de la délibération du 30 05 2022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2 retirées à la demande des candidats depuis le 27 septembre 2022</a:t>
            </a:r>
          </a:p>
          <a:p>
            <a:r>
              <a:rPr lang="fr-FR" dirty="0">
                <a:latin typeface="Century Gothic" panose="020B0502020202020204" pitchFamily="34" charset="0"/>
              </a:rPr>
              <a:t>   -----</a:t>
            </a:r>
          </a:p>
          <a:p>
            <a:r>
              <a:rPr lang="fr-FR" dirty="0">
                <a:latin typeface="Century Gothic" panose="020B0502020202020204" pitchFamily="34" charset="0"/>
              </a:rPr>
              <a:t>= </a:t>
            </a:r>
            <a:r>
              <a:rPr lang="fr-FR" b="1" dirty="0">
                <a:latin typeface="Century Gothic" panose="020B0502020202020204" pitchFamily="34" charset="0"/>
              </a:rPr>
              <a:t>145 candidatures</a:t>
            </a:r>
          </a:p>
          <a:p>
            <a:endParaRPr lang="fr-FR" b="1" dirty="0">
              <a:latin typeface="Century Gothic" panose="020B0502020202020204" pitchFamily="34" charset="0"/>
            </a:endParaRP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b="1" dirty="0">
                <a:latin typeface="Century Gothic" panose="020B0502020202020204" pitchFamily="34" charset="0"/>
              </a:rPr>
              <a:t>40 membres </a:t>
            </a:r>
          </a:p>
          <a:p>
            <a:r>
              <a:rPr lang="fr-FR" dirty="0">
                <a:latin typeface="Century Gothic" panose="020B0502020202020204" pitchFamily="34" charset="0"/>
              </a:rPr>
              <a:t>= 20 femmes/20 hommes</a:t>
            </a:r>
          </a:p>
          <a:p>
            <a:r>
              <a:rPr lang="fr-FR" dirty="0">
                <a:latin typeface="Century Gothic" panose="020B0502020202020204" pitchFamily="34" charset="0"/>
              </a:rPr>
              <a:t>= 20 de 16-25 ans/65 ans et plus et 20 de 26-64 ans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59268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f3c54014c214c1eadd43100e940818b xmlns="6ed5d465-86e0-46fe-b380-323f8d9485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Modèle</TermName>
          <TermId xmlns="http://schemas.microsoft.com/office/infopath/2007/PartnerControls">27ec412d-aaa2-4628-874f-b8943ae3d211</TermId>
        </TermInfo>
      </Terms>
    </af3c54014c214c1eadd43100e940818b>
    <TaxCatchAll xmlns="55b0e0c5-c915-4d4d-a907-a27cf99c049b">
      <Value>2</Value>
      <Value>1</Value>
      <Value>7</Value>
    </TaxCatchAll>
    <k568596dac4742988582b6ce11feacf6 xmlns="6ed5d465-86e0-46fe-b380-323f8d9485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 externe</TermName>
          <TermId xmlns="http://schemas.microsoft.com/office/infopath/2007/PartnerControls">7adabab1-f8cb-4fce-8292-36c246a7d0f7</TermId>
        </TermInfo>
      </Terms>
    </k568596dac4742988582b6ce11feacf6>
    <k5a05122aee4476d930d8514ae22d69e xmlns="6ed5d465-86e0-46fe-b380-323f8d9485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 COMMUNICATION</TermName>
          <TermId xmlns="http://schemas.microsoft.com/office/infopath/2007/PartnerControls">1049b865-456e-4204-aa0b-46fc058786be</TermId>
        </TermInfo>
      </Terms>
    </k5a05122aee4476d930d8514ae22d69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68D88D5D12546B0287169AD8CC460" ma:contentTypeVersion="12" ma:contentTypeDescription="Crée un document." ma:contentTypeScope="" ma:versionID="2c6848e61d889d6e587c424afb0670e5">
  <xsd:schema xmlns:xsd="http://www.w3.org/2001/XMLSchema" xmlns:xs="http://www.w3.org/2001/XMLSchema" xmlns:p="http://schemas.microsoft.com/office/2006/metadata/properties" xmlns:ns2="6ed5d465-86e0-46fe-b380-323f8d94859c" xmlns:ns3="55b0e0c5-c915-4d4d-a907-a27cf99c049b" targetNamespace="http://schemas.microsoft.com/office/2006/metadata/properties" ma:root="true" ma:fieldsID="2c3ad5e45d55371b373ceaf4db51d13b" ns2:_="" ns3:_="">
    <xsd:import namespace="6ed5d465-86e0-46fe-b380-323f8d94859c"/>
    <xsd:import namespace="55b0e0c5-c915-4d4d-a907-a27cf99c04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af3c54014c214c1eadd43100e940818b" minOccurs="0"/>
                <xsd:element ref="ns3:TaxCatchAll" minOccurs="0"/>
                <xsd:element ref="ns2:k568596dac4742988582b6ce11feacf6" minOccurs="0"/>
                <xsd:element ref="ns2:k5a05122aee4476d930d8514ae22d69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5d465-86e0-46fe-b380-323f8d9485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f3c54014c214c1eadd43100e940818b" ma:index="14" nillable="true" ma:taxonomy="true" ma:internalName="af3c54014c214c1eadd43100e940818b" ma:taxonomyFieldName="Nature_x0020_du_x0020_document" ma:displayName="Nature du document" ma:default="" ma:fieldId="{af3c5401-4c21-4c1e-add4-3100e940818b}" ma:sspId="49a6c667-546d-4c8c-98e1-b4b1b42f0780" ma:termSetId="15b5a7a7-5427-4b40-ad18-de8d03b1a5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568596dac4742988582b6ce11feacf6" ma:index="17" nillable="true" ma:taxonomy="true" ma:internalName="k568596dac4742988582b6ce11feacf6" ma:taxonomyFieldName="Processus" ma:displayName="Processus" ma:default="" ma:fieldId="{4568596d-ac47-4298-8582-b6ce11feacf6}" ma:sspId="49a6c667-546d-4c8c-98e1-b4b1b42f0780" ma:termSetId="7549a01a-f2f6-42da-ace2-f7932af5c4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5a05122aee4476d930d8514ae22d69e" ma:index="19" nillable="true" ma:taxonomy="true" ma:internalName="k5a05122aee4476d930d8514ae22d69e" ma:taxonomyFieldName="Direction_x0020__x00e9_metrice" ma:displayName="Direction émetrice" ma:default="" ma:fieldId="{45a05122-aee4-476d-930d-8514ae22d69e}" ma:sspId="49a6c667-546d-4c8c-98e1-b4b1b42f0780" ma:termSetId="8ed8c9ea-7052-4c1d-a4d7-b9c10bffea6f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0e0c5-c915-4d4d-a907-a27cf99c049b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6e507f81-5efd-448b-93f8-8ed70b245c35}" ma:internalName="TaxCatchAll" ma:showField="CatchAllData" ma:web="55b0e0c5-c915-4d4d-a907-a27cf99c04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10CAA5-4605-4049-BDE8-D23236E61C1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ed5d465-86e0-46fe-b380-323f8d94859c"/>
    <ds:schemaRef ds:uri="http://schemas.microsoft.com/office/infopath/2007/PartnerControls"/>
    <ds:schemaRef ds:uri="55b0e0c5-c915-4d4d-a907-a27cf99c04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33174A-D05B-474A-9BDF-9EA37B1356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87E1B7-7B0A-49E8-8F4F-DE00E2EA35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d5d465-86e0-46fe-b380-323f8d94859c"/>
    <ds:schemaRef ds:uri="55b0e0c5-c915-4d4d-a907-a27cf99c04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17412</TotalTime>
  <Words>149</Words>
  <Application>Microsoft Office PowerPoint</Application>
  <PresentationFormat>Personnalisé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Calibri</vt:lpstr>
      <vt:lpstr>Century Gothic</vt:lpstr>
      <vt:lpstr>Thème Office</vt:lpstr>
      <vt:lpstr> La Stratégie de la Relation Numérique à l’Angevin (R.N.A.)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 2017 ville d'Angers 16:9</dc:title>
  <dc:creator>Utilisateur de Microsoft Office</dc:creator>
  <cp:lastModifiedBy>PINEAU Annie</cp:lastModifiedBy>
  <cp:revision>1061</cp:revision>
  <cp:lastPrinted>2022-09-27T13:25:55Z</cp:lastPrinted>
  <dcterms:created xsi:type="dcterms:W3CDTF">2017-06-08T13:12:00Z</dcterms:created>
  <dcterms:modified xsi:type="dcterms:W3CDTF">2022-10-18T16:14:12Z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0x01010041E68D88D5D12546B0287169AD8CC460</vt:lpwstr>
  </property>
  <property fmtid="{D5CDD505-2E9C-101B-9397-08002B2CF9AE}" pid="3" name="Nature du document">
    <vt:lpwstr>1;#Modèle|27ec412d-aaa2-4628-874f-b8943ae3d211</vt:lpwstr>
  </property>
  <property fmtid="{D5CDD505-2E9C-101B-9397-08002B2CF9AE}" pid="4" name="Processus">
    <vt:lpwstr>2;#Communication externe|7adabab1-f8cb-4fce-8292-36c246a7d0f7</vt:lpwstr>
  </property>
  <property fmtid="{D5CDD505-2E9C-101B-9397-08002B2CF9AE}" pid="5" name="Direction émetrice">
    <vt:lpwstr>7;#INFORMATION COMMUNICATION|1049b865-456e-4204-aa0b-46fc058786be</vt:lpwstr>
  </property>
</Properties>
</file>